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1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4E958-37F0-48F9-9E4F-3C058EB508A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27EA4-3EB7-4E38-B751-E50ABA8F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4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27EA4-3EB7-4E38-B751-E50ABA8FC7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9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36FBD-1F26-4265-AA1C-DBDEE93EC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E7320E-64F0-4E67-84BD-D516E0AD7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5DC6A-FBEA-4281-A661-11821199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9CE-C7B4-4D3A-8B4A-8A4BFE3CE73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7B4EAF-CE19-4B18-853D-8AF6C5FA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166DA-EDE3-4A66-99DB-6E83A892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F6B7-DE3C-49F4-9C8E-06224742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8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0777A-7FB3-44D9-B9F3-D5EF2FA1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443C73-0EFF-4F41-BAAD-408E4BC38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5A0E0-21FA-4D97-AF3E-E711B714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9CE-C7B4-4D3A-8B4A-8A4BFE3CE73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1C772-C620-4541-885C-C779E1FE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0E679-2D0A-429F-9963-7A2C001C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F6B7-DE3C-49F4-9C8E-06224742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7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F257C4-6B3A-4A44-8852-6CA9DC022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952654-EDBE-4407-B832-C42F2030A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F9C6B-7460-4A1F-8198-661DCA29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9CE-C7B4-4D3A-8B4A-8A4BFE3CE73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9DE46-B71D-4B7A-8425-21D3880F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223EB-7499-41CD-AB1B-3CC66729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F6B7-DE3C-49F4-9C8E-06224742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3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13D0D-D396-465C-979B-EF668FF3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043B1C-8347-41DA-B87D-DC7068867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8BBFC-9211-4303-B2A9-75B021E7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9CE-C7B4-4D3A-8B4A-8A4BFE3CE73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FE2E0-9ACA-449B-B2B3-D4E9DE3A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6B18A-1E74-47CD-B929-626C88C7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F6B7-DE3C-49F4-9C8E-06224742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1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8C548-5F18-4125-9FC2-04CBC852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0AC0E-925D-4629-926B-B29268DD0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E876CB-D68D-4520-A5DF-CC9B98CA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9CE-C7B4-4D3A-8B4A-8A4BFE3CE73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2F659-04C4-432E-BE13-1583700B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08BD79-B6B6-43F7-8B08-1B82ED0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F6B7-DE3C-49F4-9C8E-06224742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5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1D681-DD61-4D78-846D-AE31AFED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927F8-1B83-4D5F-A341-9024A83CF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BF8A7-1756-4179-AFF6-4FC0F23AD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8BFB9E-1501-4BE7-B330-D130E436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9CE-C7B4-4D3A-8B4A-8A4BFE3CE73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4A8DA7-A33C-40BD-813C-E674590E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DE3C6D-4ECD-460F-90A6-90D0AA31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F6B7-DE3C-49F4-9C8E-06224742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4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F04FA-BB6F-4345-B89E-B1B98EBE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D092C6-71B5-49BC-B820-2CE83ED2E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3BC1B-5D55-4876-B6F1-37F7F5EED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BBF285-B53E-4EB7-820E-47C2B2612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30AC42-8678-4412-ABCA-4D14F9682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F27D0D-6813-424C-BF26-FB48474D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9CE-C7B4-4D3A-8B4A-8A4BFE3CE73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85DB37-1F33-47EB-8E46-EBCD9D7B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C2DFB4-EFFF-4C88-845C-C83C3B0E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F6B7-DE3C-49F4-9C8E-06224742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2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CEC91-E9A1-483B-8D13-D00799EB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4E59B1-24C8-4E19-9058-CEC8B6FE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9CE-C7B4-4D3A-8B4A-8A4BFE3CE73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BBB1AD-F911-45A2-AB77-E549DBA9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8F476F-8F96-477B-BC59-3C651064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F6B7-DE3C-49F4-9C8E-06224742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2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E13CC2-3C4C-46FE-A44E-BAD4BA4F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9CE-C7B4-4D3A-8B4A-8A4BFE3CE73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078FA3-CFB2-4054-B6E2-102C6329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6AD0EF-C1F8-421A-92B0-5AFA6FF2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F6B7-DE3C-49F4-9C8E-06224742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6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AA8E2-3D21-41AE-8149-09350C77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328DF-1CB1-4114-A820-7775E3BF9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C85EB7-2AF2-4AF3-8F23-14A5A98B9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902E18-EF80-4A39-A91D-256BC33F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9CE-C7B4-4D3A-8B4A-8A4BFE3CE73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DF41D6-4497-4CA9-BB8C-4DE23B29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CCA6B2-D7B4-40AF-9130-03091D0B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F6B7-DE3C-49F4-9C8E-06224742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9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7FC-CEA7-4F1A-B2F1-D2AA84C9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F74A3B-2066-46A1-9D6B-64268F150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72756-3094-450A-B428-3ED6228CE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BCBDD-AA66-4372-A1B5-89E65577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9CE-C7B4-4D3A-8B4A-8A4BFE3CE73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23E139-E9ED-4020-98FD-15595E0C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ACE80-2812-40E4-8318-6C52A9AB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F6B7-DE3C-49F4-9C8E-06224742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1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F112F-AC59-49EC-8295-509053C9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A39540-D99B-4D9A-98BE-4C3C12F45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65DC8-7BF6-4822-A807-166CCD080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489CE-C7B4-4D3A-8B4A-8A4BFE3CE73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B38FA4-A88C-4EB8-A891-05B6E5E57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5DC558-0C09-4754-B135-839A8DC97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3F6B7-DE3C-49F4-9C8E-06224742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5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.wmf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0F86229C-B385-46EC-BB59-81B5B61E5C6D}"/>
              </a:ext>
            </a:extLst>
          </p:cNvPr>
          <p:cNvSpPr txBox="1">
            <a:spLocks/>
          </p:cNvSpPr>
          <p:nvPr/>
        </p:nvSpPr>
        <p:spPr>
          <a:xfrm>
            <a:off x="243242" y="258093"/>
            <a:ext cx="11705515" cy="386003"/>
          </a:xfrm>
          <a:prstGeom prst="rect">
            <a:avLst/>
          </a:prstGeom>
        </p:spPr>
        <p:txBody>
          <a:bodyPr vert="horz" wrap="square" lIns="0" tIns="1651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r>
              <a:rPr lang="ru-RU" sz="24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24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заезде</a:t>
            </a:r>
            <a:r>
              <a:rPr lang="ru-RU" sz="24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прииска «Маят» и «Молодо»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CD0BEDF-B82F-4F70-9138-8F6B1FC3BBA4}"/>
              </a:ext>
            </a:extLst>
          </p:cNvPr>
          <p:cNvSpPr txBox="1"/>
          <p:nvPr/>
        </p:nvSpPr>
        <p:spPr>
          <a:xfrm>
            <a:off x="658863" y="3306931"/>
            <a:ext cx="3591050" cy="18883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84150" marR="928369" indent="-171450" algn="just">
              <a:lnSpc>
                <a:spcPct val="100000"/>
              </a:lnSpc>
              <a:spcBef>
                <a:spcPts val="105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sz="1200" spc="-5" dirty="0" err="1">
                <a:latin typeface="Times New Roman"/>
                <a:cs typeface="Times New Roman"/>
              </a:rPr>
              <a:t>Паспорт</a:t>
            </a:r>
            <a:r>
              <a:rPr lang="ru-RU" sz="1200" spc="-5" dirty="0">
                <a:latin typeface="Times New Roman"/>
                <a:cs typeface="Times New Roman"/>
              </a:rPr>
              <a:t>, СНИЛС;</a:t>
            </a:r>
          </a:p>
          <a:p>
            <a:pPr marL="184150" marR="50165" indent="-171450" algn="just">
              <a:spcBef>
                <a:spcPts val="105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1619250" algn="l"/>
                <a:tab pos="3227388" algn="l"/>
                <a:tab pos="3409950" algn="l"/>
                <a:tab pos="3492500" algn="l"/>
              </a:tabLst>
            </a:pPr>
            <a:r>
              <a:rPr sz="1200" spc="-15" dirty="0">
                <a:latin typeface="Times New Roman"/>
                <a:cs typeface="Times New Roman"/>
              </a:rPr>
              <a:t>«</a:t>
            </a:r>
            <a:r>
              <a:rPr lang="ru-RU" sz="1200" spc="-15" dirty="0">
                <a:latin typeface="Times New Roman"/>
                <a:cs typeface="Times New Roman"/>
              </a:rPr>
              <a:t>Стандарт безопасности АО «Алмазы Анабара</a:t>
            </a:r>
            <a:r>
              <a:rPr sz="1200" spc="-15" dirty="0">
                <a:latin typeface="Times New Roman"/>
                <a:cs typeface="Times New Roman"/>
              </a:rPr>
              <a:t>»</a:t>
            </a:r>
            <a:r>
              <a:rPr lang="ru-RU" sz="1200" spc="-15" dirty="0">
                <a:latin typeface="Times New Roman"/>
                <a:cs typeface="Times New Roman"/>
              </a:rPr>
              <a:t> (выдается при прохождении вводного инструктажа);</a:t>
            </a:r>
            <a:r>
              <a:rPr sz="1200" spc="-15" dirty="0">
                <a:latin typeface="Times New Roman"/>
                <a:cs typeface="Times New Roman"/>
              </a:rPr>
              <a:t>  </a:t>
            </a:r>
            <a:endParaRPr lang="ru-RU" sz="1200" spc="-15" dirty="0">
              <a:latin typeface="Times New Roman"/>
              <a:cs typeface="Times New Roman"/>
            </a:endParaRPr>
          </a:p>
          <a:p>
            <a:pPr marL="184150" marR="50165" indent="-171450" algn="just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spc="-15" dirty="0">
                <a:latin typeface="Times New Roman"/>
                <a:cs typeface="Times New Roman"/>
              </a:rPr>
              <a:t>Соответствующие у</a:t>
            </a:r>
            <a:r>
              <a:rPr sz="1200" spc="-15" dirty="0" err="1">
                <a:latin typeface="Times New Roman"/>
                <a:cs typeface="Times New Roman"/>
              </a:rPr>
              <a:t>достоверения</a:t>
            </a:r>
            <a:r>
              <a:rPr lang="ru-RU" sz="1200" spc="-15" dirty="0">
                <a:latin typeface="Times New Roman"/>
                <a:cs typeface="Times New Roman"/>
              </a:rPr>
              <a:t> по профессии (квалификационные свидетельства, права);</a:t>
            </a:r>
          </a:p>
          <a:p>
            <a:pPr marL="184150" marR="50165" indent="-171450" algn="just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spc="-15" dirty="0">
                <a:latin typeface="Times New Roman"/>
                <a:cs typeface="Times New Roman"/>
              </a:rPr>
              <a:t>Специальные допуска на право ведения отдельных работ, (допуск к работам на высоте, ДОПОГ, НАКС </a:t>
            </a:r>
            <a:r>
              <a:rPr lang="ru-RU" sz="1200" spc="-15" dirty="0" err="1">
                <a:latin typeface="Times New Roman"/>
                <a:cs typeface="Times New Roman"/>
              </a:rPr>
              <a:t>итд</a:t>
            </a:r>
            <a:r>
              <a:rPr lang="ru-RU" sz="1200" spc="-15" dirty="0">
                <a:latin typeface="Times New Roman"/>
                <a:cs typeface="Times New Roman"/>
              </a:rPr>
              <a:t>.).</a:t>
            </a:r>
            <a:endParaRPr lang="en-US" sz="1200" spc="-15" dirty="0">
              <a:latin typeface="Times New Roman"/>
              <a:cs typeface="Times New Roman"/>
            </a:endParaRPr>
          </a:p>
          <a:p>
            <a:pPr marL="184150" marR="50165" indent="-171450" algn="just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ru-RU" sz="1100" spc="-15" dirty="0">
              <a:latin typeface="Times New Roman"/>
              <a:cs typeface="Times New Roman"/>
            </a:endParaRPr>
          </a:p>
          <a:p>
            <a:pPr marL="12700" marR="50165" algn="ctr">
              <a:buClr>
                <a:srgbClr val="0070C0"/>
              </a:buClr>
            </a:pPr>
            <a:r>
              <a:rPr lang="ru-RU" sz="1400" b="1" dirty="0">
                <a:latin typeface="Times New Roman"/>
                <a:cs typeface="Times New Roman"/>
              </a:rPr>
              <a:t>Полезные контакты</a:t>
            </a: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0D551D1E-4A27-4BE1-92CA-5DFEAC879D2B}"/>
              </a:ext>
            </a:extLst>
          </p:cNvPr>
          <p:cNvSpPr txBox="1"/>
          <p:nvPr/>
        </p:nvSpPr>
        <p:spPr>
          <a:xfrm>
            <a:off x="615062" y="1395661"/>
            <a:ext cx="2120939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5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sz="1200" spc="-5" dirty="0">
                <a:latin typeface="Times New Roman"/>
                <a:cs typeface="Times New Roman"/>
              </a:rPr>
              <a:t>Каска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ремешком; </a:t>
            </a:r>
            <a:r>
              <a:rPr sz="1200" spc="-260" dirty="0">
                <a:latin typeface="Times New Roman"/>
                <a:cs typeface="Times New Roman"/>
              </a:rPr>
              <a:t> </a:t>
            </a:r>
            <a:endParaRPr lang="ru-RU" sz="1200" spc="-26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00000"/>
              </a:lnSpc>
              <a:spcBef>
                <a:spcPts val="105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sz="1200" spc="-5" dirty="0" err="1">
                <a:latin typeface="Times New Roman"/>
                <a:cs typeface="Times New Roman"/>
              </a:rPr>
              <a:t>Очки</a:t>
            </a:r>
            <a:r>
              <a:rPr sz="1200" spc="-5" dirty="0">
                <a:latin typeface="Times New Roman"/>
                <a:cs typeface="Times New Roman"/>
              </a:rPr>
              <a:t>;</a:t>
            </a:r>
            <a:endParaRPr sz="1200" dirty="0">
              <a:latin typeface="Times New Roman"/>
              <a:cs typeface="Times New Roman"/>
            </a:endParaRPr>
          </a:p>
          <a:p>
            <a:pPr marL="184150" marR="353695" indent="-1714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sz="1200" spc="-10" dirty="0">
                <a:latin typeface="Times New Roman"/>
                <a:cs typeface="Times New Roman"/>
              </a:rPr>
              <a:t>Перчатки;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endParaRPr lang="ru-RU" sz="1200" spc="-5" dirty="0">
              <a:latin typeface="Times New Roman"/>
              <a:cs typeface="Times New Roman"/>
            </a:endParaRPr>
          </a:p>
          <a:p>
            <a:pPr marL="184150" marR="353695" indent="-1714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sz="1200" spc="-5" dirty="0" err="1">
                <a:latin typeface="Times New Roman"/>
                <a:cs typeface="Times New Roman"/>
              </a:rPr>
              <a:t>Сп</a:t>
            </a:r>
            <a:r>
              <a:rPr sz="1200" dirty="0" err="1">
                <a:latin typeface="Times New Roman"/>
                <a:cs typeface="Times New Roman"/>
              </a:rPr>
              <a:t>е</a:t>
            </a:r>
            <a:r>
              <a:rPr sz="1200" spc="-5" dirty="0" err="1">
                <a:latin typeface="Times New Roman"/>
                <a:cs typeface="Times New Roman"/>
              </a:rPr>
              <a:t>ц</a:t>
            </a:r>
            <a:r>
              <a:rPr sz="1200" spc="-40" dirty="0" err="1">
                <a:latin typeface="Times New Roman"/>
                <a:cs typeface="Times New Roman"/>
              </a:rPr>
              <a:t>о</a:t>
            </a:r>
            <a:r>
              <a:rPr sz="1200" dirty="0" err="1">
                <a:latin typeface="Times New Roman"/>
                <a:cs typeface="Times New Roman"/>
              </a:rPr>
              <a:t>де</a:t>
            </a:r>
            <a:r>
              <a:rPr sz="1200" spc="5" dirty="0" err="1">
                <a:latin typeface="Times New Roman"/>
                <a:cs typeface="Times New Roman"/>
              </a:rPr>
              <a:t>ж</a:t>
            </a:r>
            <a:r>
              <a:rPr sz="1200" dirty="0" err="1">
                <a:latin typeface="Times New Roman"/>
                <a:cs typeface="Times New Roman"/>
              </a:rPr>
              <a:t>да</a:t>
            </a:r>
            <a:r>
              <a:rPr sz="1200" dirty="0">
                <a:latin typeface="Times New Roman"/>
                <a:cs typeface="Times New Roman"/>
              </a:rPr>
              <a:t>;  </a:t>
            </a:r>
            <a:endParaRPr lang="ru-RU" sz="1200" dirty="0">
              <a:latin typeface="Times New Roman"/>
              <a:cs typeface="Times New Roman"/>
            </a:endParaRPr>
          </a:p>
          <a:p>
            <a:pPr marL="184150" marR="353695" indent="-1714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sz="1200" spc="-10" dirty="0" err="1">
                <a:latin typeface="Times New Roman"/>
                <a:cs typeface="Times New Roman"/>
              </a:rPr>
              <a:t>Спецобувь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32392818-DCB4-4896-86AB-69B1FEBA2D9E}"/>
              </a:ext>
            </a:extLst>
          </p:cNvPr>
          <p:cNvSpPr txBox="1"/>
          <p:nvPr/>
        </p:nvSpPr>
        <p:spPr>
          <a:xfrm>
            <a:off x="660134" y="937128"/>
            <a:ext cx="5435866" cy="28597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084580">
              <a:lnSpc>
                <a:spcPct val="100000"/>
              </a:lnSpc>
              <a:spcBef>
                <a:spcPts val="550"/>
              </a:spcBef>
            </a:pPr>
            <a:r>
              <a:rPr sz="1400" b="1" dirty="0">
                <a:latin typeface="Times New Roman"/>
                <a:cs typeface="Times New Roman"/>
              </a:rPr>
              <a:t>Средства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индивидуальной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защиты</a:t>
            </a: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D37D543C-4834-4E11-92CB-25987C250777}"/>
              </a:ext>
            </a:extLst>
          </p:cNvPr>
          <p:cNvSpPr txBox="1"/>
          <p:nvPr/>
        </p:nvSpPr>
        <p:spPr>
          <a:xfrm>
            <a:off x="6343381" y="945552"/>
            <a:ext cx="5269321" cy="28597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400" b="1" dirty="0" err="1">
                <a:latin typeface="Times New Roman"/>
                <a:cs typeface="Times New Roman"/>
              </a:rPr>
              <a:t>Общие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требования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ПБ</a:t>
            </a:r>
            <a:r>
              <a:rPr lang="ru-RU" sz="1400" b="1" dirty="0" err="1">
                <a:latin typeface="Times New Roman"/>
                <a:cs typeface="Times New Roman"/>
              </a:rPr>
              <a:t>иОТ</a:t>
            </a:r>
            <a:endParaRPr sz="1400" b="1" dirty="0">
              <a:latin typeface="Times New Roman"/>
              <a:cs typeface="Times New Roman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961D2D2-A005-4049-95FB-730290AE58F5}"/>
              </a:ext>
            </a:extLst>
          </p:cNvPr>
          <p:cNvSpPr txBox="1"/>
          <p:nvPr/>
        </p:nvSpPr>
        <p:spPr>
          <a:xfrm>
            <a:off x="658863" y="2972639"/>
            <a:ext cx="5429255" cy="26289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250" b="1" spc="-10" dirty="0">
                <a:latin typeface="Times New Roman"/>
                <a:cs typeface="Times New Roman"/>
              </a:rPr>
              <a:t>Необходимые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5" dirty="0">
                <a:latin typeface="Times New Roman"/>
                <a:cs typeface="Times New Roman"/>
              </a:rPr>
              <a:t>документы</a:t>
            </a:r>
            <a:endParaRPr sz="1250" b="1" dirty="0">
              <a:latin typeface="Times New Roman"/>
              <a:cs typeface="Times New Roman"/>
            </a:endParaRPr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508DB971-5F07-4565-AF81-4EA7B5BE7068}"/>
              </a:ext>
            </a:extLst>
          </p:cNvPr>
          <p:cNvSpPr txBox="1">
            <a:spLocks/>
          </p:cNvSpPr>
          <p:nvPr/>
        </p:nvSpPr>
        <p:spPr>
          <a:xfrm>
            <a:off x="6343382" y="1269229"/>
            <a:ext cx="5269321" cy="389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latin typeface="Times New Roman"/>
                <a:cs typeface="Times New Roman"/>
              </a:rPr>
              <a:t>Общие правила безопасности производства работ:</a:t>
            </a:r>
          </a:p>
          <a:p>
            <a:pPr marL="171450" marR="5715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До начала любых работ ознакомиться и соблюдать все локальные нормативные акты по безопасности;</a:t>
            </a:r>
          </a:p>
          <a:p>
            <a:pPr marL="171450" marR="5715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Не выполняйте работу, в котором вы не обучены;</a:t>
            </a:r>
          </a:p>
          <a:p>
            <a:pPr marL="171450" marR="5715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Выполнять только ту работу, которая выдана по наряд-заданию;</a:t>
            </a:r>
          </a:p>
          <a:p>
            <a:pPr marL="171450" marR="5715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Приступайте к выполнению работ только после оценки существующих рисков;</a:t>
            </a:r>
          </a:p>
          <a:p>
            <a:pPr marL="171450" marR="5715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Во время выполнения работ, не торопиться  и не отвлекаться на посторонние дела;</a:t>
            </a:r>
          </a:p>
          <a:p>
            <a:pPr marL="171450" marR="5715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Всегда думать о последствиях принятых решениях;</a:t>
            </a:r>
          </a:p>
          <a:p>
            <a:pPr marL="171450" marR="5715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Заботьтесь о правильности действий коллег;</a:t>
            </a:r>
          </a:p>
          <a:p>
            <a:pPr marL="171450" marR="5715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При возникновении опасности немедленно прекратить работу и сообщить руководству;</a:t>
            </a:r>
          </a:p>
          <a:p>
            <a:pPr marL="171450" marR="5715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Не забывайте отключать электрооборудования после их использования;</a:t>
            </a:r>
          </a:p>
          <a:p>
            <a:pPr marL="171450" marR="5715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Не приступайте к работе при недомогании и при нахождении в болезнетворном состоянии (обращайтесь в медпункт);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Ведите себя корректно и достойно, соблюдайте общепринятые правила поведения, и уважайте друг друга;</a:t>
            </a:r>
          </a:p>
          <a:p>
            <a:pPr marL="171450" marR="5080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Занимайтесь самообразованием, повышайте свой уровень знаний;</a:t>
            </a:r>
          </a:p>
          <a:p>
            <a:pPr marL="171450" marR="5080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Запрещается находится в состоянии опьянения;</a:t>
            </a:r>
          </a:p>
          <a:p>
            <a:pPr marL="171450" marR="5080" indent="-17145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/>
                <a:cs typeface="Times New Roman"/>
              </a:rPr>
              <a:t>Берегите себя, ради ваших близких.</a:t>
            </a:r>
          </a:p>
        </p:txBody>
      </p:sp>
      <p:pic>
        <p:nvPicPr>
          <p:cNvPr id="31" name="object 29">
            <a:extLst>
              <a:ext uri="{FF2B5EF4-FFF2-40B4-BE49-F238E27FC236}">
                <a16:creationId xmlns:a16="http://schemas.microsoft.com/office/drawing/2014/main" id="{0235F3BB-1E8A-4D63-BADF-7DA1955DE94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4939" y="3356435"/>
            <a:ext cx="762000" cy="797052"/>
          </a:xfrm>
          <a:prstGeom prst="rect">
            <a:avLst/>
          </a:prstGeom>
        </p:spPr>
      </p:pic>
      <p:grpSp>
        <p:nvGrpSpPr>
          <p:cNvPr id="32" name="object 30">
            <a:extLst>
              <a:ext uri="{FF2B5EF4-FFF2-40B4-BE49-F238E27FC236}">
                <a16:creationId xmlns:a16="http://schemas.microsoft.com/office/drawing/2014/main" id="{7F428119-2363-405B-8971-FD9AB850B978}"/>
              </a:ext>
            </a:extLst>
          </p:cNvPr>
          <p:cNvGrpSpPr/>
          <p:nvPr/>
        </p:nvGrpSpPr>
        <p:grpSpPr>
          <a:xfrm>
            <a:off x="4154750" y="1398096"/>
            <a:ext cx="1641772" cy="906780"/>
            <a:chOff x="3718433" y="1795272"/>
            <a:chExt cx="1332230" cy="906780"/>
          </a:xfrm>
        </p:grpSpPr>
        <p:pic>
          <p:nvPicPr>
            <p:cNvPr id="33" name="object 31">
              <a:extLst>
                <a:ext uri="{FF2B5EF4-FFF2-40B4-BE49-F238E27FC236}">
                  <a16:creationId xmlns:a16="http://schemas.microsoft.com/office/drawing/2014/main" id="{3B3279A3-DB95-4EA7-B0E7-278C50F2B3C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4233" y="2177796"/>
              <a:ext cx="639322" cy="524255"/>
            </a:xfrm>
            <a:prstGeom prst="rect">
              <a:avLst/>
            </a:prstGeom>
          </p:spPr>
        </p:pic>
        <p:pic>
          <p:nvPicPr>
            <p:cNvPr id="34" name="object 32">
              <a:extLst>
                <a:ext uri="{FF2B5EF4-FFF2-40B4-BE49-F238E27FC236}">
                  <a16:creationId xmlns:a16="http://schemas.microsoft.com/office/drawing/2014/main" id="{0C9E8D60-7372-4D14-9FBC-46DCC119552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9473" y="1795272"/>
              <a:ext cx="630936" cy="510539"/>
            </a:xfrm>
            <a:prstGeom prst="rect">
              <a:avLst/>
            </a:prstGeom>
          </p:spPr>
        </p:pic>
        <p:pic>
          <p:nvPicPr>
            <p:cNvPr id="35" name="object 33">
              <a:extLst>
                <a:ext uri="{FF2B5EF4-FFF2-40B4-BE49-F238E27FC236}">
                  <a16:creationId xmlns:a16="http://schemas.microsoft.com/office/drawing/2014/main" id="{3F7E8F87-531A-4F05-9195-CE16FFF449E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8433" y="1883664"/>
              <a:ext cx="728472" cy="729996"/>
            </a:xfrm>
            <a:prstGeom prst="rect">
              <a:avLst/>
            </a:prstGeom>
          </p:spPr>
        </p:pic>
      </p:grpSp>
      <p:pic>
        <p:nvPicPr>
          <p:cNvPr id="36" name="object 34">
            <a:extLst>
              <a:ext uri="{FF2B5EF4-FFF2-40B4-BE49-F238E27FC236}">
                <a16:creationId xmlns:a16="http://schemas.microsoft.com/office/drawing/2014/main" id="{62A24DD9-D3DA-4630-AE70-B10EF6D88CF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68400" y="4981341"/>
            <a:ext cx="444524" cy="190359"/>
          </a:xfrm>
          <a:prstGeom prst="rect">
            <a:avLst/>
          </a:prstGeom>
        </p:spPr>
      </p:pic>
      <p:sp>
        <p:nvSpPr>
          <p:cNvPr id="38" name="object 36">
            <a:extLst>
              <a:ext uri="{FF2B5EF4-FFF2-40B4-BE49-F238E27FC236}">
                <a16:creationId xmlns:a16="http://schemas.microsoft.com/office/drawing/2014/main" id="{456777CD-F8A5-4722-94F9-D5A9D59116CD}"/>
              </a:ext>
            </a:extLst>
          </p:cNvPr>
          <p:cNvSpPr txBox="1"/>
          <p:nvPr/>
        </p:nvSpPr>
        <p:spPr>
          <a:xfrm>
            <a:off x="612559" y="2423240"/>
            <a:ext cx="547556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Times New Roman"/>
                <a:cs typeface="Times New Roman"/>
              </a:rPr>
              <a:t>Работник обязан получить средства </a:t>
            </a:r>
            <a:r>
              <a:rPr sz="1200" spc="-5" dirty="0" err="1">
                <a:latin typeface="Times New Roman"/>
                <a:cs typeface="Times New Roman"/>
              </a:rPr>
              <a:t>индивидуальной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 err="1">
                <a:latin typeface="Times New Roman"/>
                <a:cs typeface="Times New Roman"/>
              </a:rPr>
              <a:t>защиты</a:t>
            </a:r>
            <a:r>
              <a:rPr lang="ru-RU" sz="1200" spc="-5" dirty="0">
                <a:latin typeface="Times New Roman"/>
                <a:cs typeface="Times New Roman"/>
              </a:rPr>
              <a:t> 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lang="ru-RU" sz="1200" spc="-5" dirty="0">
                <a:latin typeface="Times New Roman"/>
                <a:cs typeface="Times New Roman"/>
              </a:rPr>
              <a:t>пунктах выдачи СИЗ </a:t>
            </a:r>
            <a:r>
              <a:rPr sz="1200" dirty="0">
                <a:latin typeface="Times New Roman"/>
                <a:cs typeface="Times New Roman"/>
              </a:rPr>
              <a:t>(до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посещения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производственных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объектов). </a:t>
            </a:r>
            <a:r>
              <a:rPr sz="1200" spc="-5" dirty="0">
                <a:latin typeface="Times New Roman"/>
                <a:cs typeface="Times New Roman"/>
              </a:rPr>
              <a:t> При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выезде</a:t>
            </a:r>
            <a:r>
              <a:rPr sz="1200" dirty="0">
                <a:latin typeface="Times New Roman"/>
                <a:cs typeface="Times New Roman"/>
              </a:rPr>
              <a:t> с </a:t>
            </a:r>
            <a:r>
              <a:rPr lang="ru-RU" sz="1200" spc="-5" dirty="0">
                <a:latin typeface="Times New Roman"/>
                <a:cs typeface="Times New Roman"/>
              </a:rPr>
              <a:t>прииска,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СИЗ</a:t>
            </a:r>
            <a:r>
              <a:rPr lang="ru-RU" sz="1200" spc="-5" dirty="0">
                <a:latin typeface="Times New Roman"/>
                <a:cs typeface="Times New Roman"/>
              </a:rPr>
              <a:t>ы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 err="1">
                <a:latin typeface="Times New Roman"/>
                <a:cs typeface="Times New Roman"/>
              </a:rPr>
              <a:t>сда</a:t>
            </a:r>
            <a:r>
              <a:rPr lang="ru-RU" sz="1200" dirty="0">
                <a:latin typeface="Times New Roman"/>
                <a:cs typeface="Times New Roman"/>
              </a:rPr>
              <a:t>ют</a:t>
            </a:r>
            <a:r>
              <a:rPr sz="1200" dirty="0" err="1">
                <a:latin typeface="Times New Roman"/>
                <a:cs typeface="Times New Roman"/>
              </a:rPr>
              <a:t>ся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lang="ru-RU" sz="1200" spc="-5" dirty="0">
                <a:latin typeface="Times New Roman"/>
                <a:cs typeface="Times New Roman"/>
              </a:rPr>
              <a:t>обратно в пункты выдачи СИЗ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1" name="object 43">
            <a:extLst>
              <a:ext uri="{FF2B5EF4-FFF2-40B4-BE49-F238E27FC236}">
                <a16:creationId xmlns:a16="http://schemas.microsoft.com/office/drawing/2014/main" id="{21C6F6AC-6115-4AA6-AC64-878FA488A796}"/>
              </a:ext>
            </a:extLst>
          </p:cNvPr>
          <p:cNvSpPr txBox="1"/>
          <p:nvPr/>
        </p:nvSpPr>
        <p:spPr>
          <a:xfrm>
            <a:off x="1329702" y="656051"/>
            <a:ext cx="9565857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5" dirty="0">
                <a:latin typeface="Times New Roman"/>
                <a:cs typeface="Times New Roman"/>
              </a:rPr>
              <a:t>Перед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поездкой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 err="1">
                <a:latin typeface="Times New Roman"/>
                <a:cs typeface="Times New Roman"/>
              </a:rPr>
              <a:t>на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lang="ru-RU" sz="1200" spc="-5" dirty="0">
                <a:latin typeface="Times New Roman"/>
                <a:cs typeface="Times New Roman"/>
              </a:rPr>
              <a:t>прииск «Маят» и «Молодо»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lang="ru-RU" sz="1200" spc="-10" dirty="0">
                <a:latin typeface="Times New Roman"/>
                <a:cs typeface="Times New Roman"/>
              </a:rPr>
              <a:t>работник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должен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 err="1">
                <a:latin typeface="Times New Roman"/>
                <a:cs typeface="Times New Roman"/>
              </a:rPr>
              <a:t>пройти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lang="ru-RU" sz="1200" spc="-5" dirty="0">
                <a:latin typeface="Times New Roman"/>
                <a:cs typeface="Times New Roman"/>
              </a:rPr>
              <a:t>вводный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инструктаж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отметкой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журнале </a:t>
            </a:r>
            <a:r>
              <a:rPr sz="1200" spc="-5" dirty="0">
                <a:latin typeface="Times New Roman"/>
                <a:cs typeface="Times New Roman"/>
              </a:rPr>
              <a:t>инструктажей</a:t>
            </a:r>
            <a:r>
              <a:rPr sz="1200" dirty="0">
                <a:latin typeface="Times New Roman"/>
                <a:cs typeface="Times New Roman"/>
              </a:rPr>
              <a:t> персонала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2" name="object 44">
            <a:extLst>
              <a:ext uri="{FF2B5EF4-FFF2-40B4-BE49-F238E27FC236}">
                <a16:creationId xmlns:a16="http://schemas.microsoft.com/office/drawing/2014/main" id="{F4EFB025-450A-4277-9192-A33B7422AFA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30533" y="4217495"/>
            <a:ext cx="965467" cy="9357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BEE8F32-3ECF-47A2-880C-D0C7E855696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4" t="9111" r="29410" b="35923"/>
          <a:stretch/>
        </p:blipFill>
        <p:spPr>
          <a:xfrm>
            <a:off x="10789917" y="86141"/>
            <a:ext cx="824546" cy="82171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6DDFAC0-C0EB-4C5B-98A7-60BF9653EF8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5" b="16376"/>
          <a:stretch/>
        </p:blipFill>
        <p:spPr>
          <a:xfrm>
            <a:off x="5130533" y="3355279"/>
            <a:ext cx="957585" cy="79705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01A5D71-CCDC-4D62-9D1F-485731AB21F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12661" r="8587" b="12257"/>
          <a:stretch/>
        </p:blipFill>
        <p:spPr>
          <a:xfrm rot="5400000">
            <a:off x="4216283" y="4302133"/>
            <a:ext cx="949751" cy="75244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BCD5CD1-8A72-4EB2-8B23-F784AD871CD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4873" y="1273471"/>
            <a:ext cx="864284" cy="1149769"/>
          </a:xfrm>
          <a:prstGeom prst="rect">
            <a:avLst/>
          </a:prstGeom>
        </p:spPr>
      </p:pic>
      <p:graphicFrame>
        <p:nvGraphicFramePr>
          <p:cNvPr id="23" name="object 41">
            <a:extLst>
              <a:ext uri="{FF2B5EF4-FFF2-40B4-BE49-F238E27FC236}">
                <a16:creationId xmlns:a16="http://schemas.microsoft.com/office/drawing/2014/main" id="{1B43B953-86AC-46ED-92BC-D2D0C8CA1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80072"/>
              </p:ext>
            </p:extLst>
          </p:nvPr>
        </p:nvGraphicFramePr>
        <p:xfrm>
          <a:off x="435205" y="5283211"/>
          <a:ext cx="11305825" cy="1584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2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8069">
                  <a:extLst>
                    <a:ext uri="{9D8B030D-6E8A-4147-A177-3AD203B41FA5}">
                      <a16:colId xmlns:a16="http://schemas.microsoft.com/office/drawing/2014/main" val="3356399974"/>
                    </a:ext>
                  </a:extLst>
                </a:gridCol>
                <a:gridCol w="216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0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Контактное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b="1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</a:t>
                      </a:r>
                      <a:r>
                        <a:rPr lang="en-US"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Мобильный </a:t>
                      </a:r>
                      <a:r>
                        <a:rPr lang="ru-RU" sz="1050" b="1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Маят</a:t>
                      </a:r>
                      <a:r>
                        <a:rPr lang="en-US"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50" b="1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Эбелях</a:t>
                      </a:r>
                      <a:r>
                        <a:rPr lang="ru-RU"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-Гусиный)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Внутренний/Мобильный </a:t>
                      </a:r>
                      <a:r>
                        <a:rPr lang="ru-RU" sz="1050" b="1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Маят</a:t>
                      </a:r>
                      <a:r>
                        <a:rPr lang="en-US"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(ТЛХ)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</a:t>
                      </a:r>
                      <a:r>
                        <a:rPr lang="en-US"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sz="1050" b="1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Мобильный</a:t>
                      </a:r>
                      <a:r>
                        <a:rPr lang="ru-RU"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Молодо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68"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Возгорание, инциденты, несчастные случаи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05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испе</a:t>
                      </a:r>
                      <a:r>
                        <a:rPr sz="1050" spc="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sz="105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050" spc="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1752 / 9244624952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3502 /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89248709105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090"/>
                        </a:lnSpc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3902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/964-423-37-07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15">
                <a:tc>
                  <a:txBody>
                    <a:bodyPr/>
                    <a:lstStyle/>
                    <a:p>
                      <a:pPr marL="66675" algn="ctr">
                        <a:lnSpc>
                          <a:spcPts val="1090"/>
                        </a:lnSpc>
                      </a:pPr>
                      <a:r>
                        <a:rPr lang="ru-RU"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 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090"/>
                        </a:lnSpc>
                      </a:pPr>
                      <a:r>
                        <a:rPr lang="ru-RU"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отдела кадров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1754 / 9244624922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3515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260">
                <a:tc gridSpan="6">
                  <a:txBody>
                    <a:bodyPr/>
                    <a:lstStyle/>
                    <a:p>
                      <a:pPr marL="57150" algn="ctr">
                        <a:lnSpc>
                          <a:spcPts val="1095"/>
                        </a:lnSpc>
                      </a:pPr>
                      <a:r>
                        <a:rPr sz="105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прииске </a:t>
                      </a:r>
                      <a:r>
                        <a:rPr lang="ru-RU" sz="105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Маят</a:t>
                      </a:r>
                      <a:r>
                        <a:rPr sz="105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действует</a:t>
                      </a:r>
                      <a:r>
                        <a:rPr sz="105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мобильная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</a:t>
                      </a:r>
                      <a:r>
                        <a:rPr sz="105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Мегафон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5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МТС, </a:t>
                      </a:r>
                      <a:r>
                        <a:rPr lang="ru-RU" sz="1050" spc="-25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прииске «Молодо» действует мобильная связь «Билайн».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581">
                <a:tc gridSpan="5">
                  <a:txBody>
                    <a:bodyPr/>
                    <a:lstStyle/>
                    <a:p>
                      <a:pPr marL="357188" marR="446405" indent="-63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0850563" algn="l"/>
                        </a:tabLst>
                      </a:pPr>
                      <a:r>
                        <a:rPr sz="1600" b="1" i="0" spc="-5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sz="1600" b="1" i="0" spc="1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1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возникновении</a:t>
                      </a:r>
                      <a:r>
                        <a:rPr sz="1600" b="1" i="0" spc="3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условий,</a:t>
                      </a:r>
                      <a:r>
                        <a:rPr sz="1600" b="1" i="0" spc="1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представляющих</a:t>
                      </a:r>
                      <a:r>
                        <a:rPr sz="1600" b="1" i="0" spc="-1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непосредственную</a:t>
                      </a:r>
                      <a:r>
                        <a:rPr sz="1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2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угрозу</a:t>
                      </a:r>
                      <a:r>
                        <a:rPr sz="1600" b="1" i="0" spc="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2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sz="1600" b="1" i="0" spc="1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600" b="1" i="0" spc="2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здоровью</a:t>
                      </a:r>
                      <a:r>
                        <a:rPr sz="1600" b="1" i="0" spc="-1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людей,</a:t>
                      </a:r>
                      <a:r>
                        <a:rPr sz="1600" b="1" i="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sz="1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должны</a:t>
                      </a:r>
                      <a:r>
                        <a:rPr sz="1600" b="1" i="0" spc="-2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</a:t>
                      </a:r>
                      <a:r>
                        <a:rPr sz="1600" b="1" i="0" spc="-27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приостановлены</a:t>
                      </a:r>
                      <a:r>
                        <a:rPr sz="1600" b="1" i="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sz="1600" b="1" i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их</a:t>
                      </a:r>
                      <a:r>
                        <a:rPr sz="1600" b="1" i="0" spc="2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устранения</a:t>
                      </a:r>
                      <a:r>
                        <a:rPr sz="1600" b="1" i="0" spc="1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600" b="1" i="0" spc="1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1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</a:t>
                      </a:r>
                      <a:r>
                        <a:rPr lang="ru-RU" sz="1600" b="1" i="0" spc="-1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15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безопасного</a:t>
                      </a:r>
                      <a:r>
                        <a:rPr sz="1600" b="1" i="0" spc="-2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5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</a:t>
                      </a:r>
                      <a:r>
                        <a:rPr sz="1600" b="1" i="0" spc="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0" spc="-3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</a:t>
                      </a:r>
                      <a:endParaRPr sz="16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14DE374-B395-41A7-AC81-9EA11F41E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507036"/>
              </p:ext>
            </p:extLst>
          </p:nvPr>
        </p:nvGraphicFramePr>
        <p:xfrm>
          <a:off x="5048583" y="1898279"/>
          <a:ext cx="77753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Точечный рисунок" r:id="rId14" imgW="14287680" imgH="13973040" progId="Paint.Picture">
                  <p:embed/>
                </p:oleObj>
              </mc:Choice>
              <mc:Fallback>
                <p:oleObj name="Точечный рисунок" r:id="rId14" imgW="14287680" imgH="13973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48583" y="1898279"/>
                        <a:ext cx="77753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075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383</Words>
  <Application>Microsoft Office PowerPoint</Application>
  <PresentationFormat>Широкоэкранный</PresentationFormat>
  <Paragraphs>50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Тема Office</vt:lpstr>
      <vt:lpstr>Точечный рисунок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Егорова Туйаара Руслановна</dc:creator>
  <cp:lastModifiedBy>Прокопьев Никита Алексеевич</cp:lastModifiedBy>
  <cp:revision>62</cp:revision>
  <dcterms:created xsi:type="dcterms:W3CDTF">2023-09-12T05:49:28Z</dcterms:created>
  <dcterms:modified xsi:type="dcterms:W3CDTF">2023-10-09T06:10:11Z</dcterms:modified>
</cp:coreProperties>
</file>