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3" r:id="rId2"/>
    <p:sldId id="262" r:id="rId3"/>
    <p:sldId id="261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22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0F91662-2C03-44F2-811C-A347636E46D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7818"/>
            <a:ext cx="5389240" cy="3885009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26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1026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01BCC69C-328A-45FD-B949-5517D20A0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4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8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9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7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6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2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1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0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9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6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4105-6BC5-476E-BF29-E31CA3421177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1D5-7DFA-4D37-8902-EE5FF60BE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6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EEA64F2-83BE-4B10-9219-DEB44A20F989}"/>
              </a:ext>
            </a:extLst>
          </p:cNvPr>
          <p:cNvSpPr txBox="1">
            <a:spLocks/>
          </p:cNvSpPr>
          <p:nvPr/>
        </p:nvSpPr>
        <p:spPr>
          <a:xfrm>
            <a:off x="0" y="2178"/>
            <a:ext cx="6858000" cy="9903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algn="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3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Утверждено</a:t>
            </a:r>
            <a:endParaRPr lang="ru-RU" sz="13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3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приказом от «</a:t>
            </a:r>
            <a:r>
              <a:rPr lang="ru-RU" sz="1300" u="sng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17</a:t>
            </a:r>
            <a:r>
              <a:rPr lang="ru-RU" sz="13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ru-RU" sz="1300" u="sng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ноября</a:t>
            </a:r>
            <a:r>
              <a:rPr lang="ru-RU" sz="13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300" u="sng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2020 </a:t>
            </a:r>
            <a:r>
              <a:rPr lang="ru-RU" sz="13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г. № </a:t>
            </a:r>
            <a:r>
              <a:rPr lang="ru-RU" sz="1300" u="sng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549-П</a:t>
            </a:r>
            <a:endParaRPr lang="ru-RU" sz="13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6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«Стандарт безопасности»</a:t>
            </a:r>
            <a:endParaRPr lang="ru-RU" sz="36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8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800" b="1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9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 algn="l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endParaRPr lang="ru-RU" sz="15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82563">
              <a:lnSpc>
                <a:spcPct val="119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500" b="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Якутск – 2020 г.</a:t>
            </a:r>
            <a:endParaRPr lang="ru-RU" sz="15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endParaRPr lang="ru-RU" sz="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758038-297D-441C-B1E0-18BBA4C61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67" y="751647"/>
            <a:ext cx="4524063" cy="1029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C6651F-31E3-48FB-8A98-86FF30147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18886"/>
            <a:ext cx="6858000" cy="4293393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6200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154FAC5-0E32-4395-BE8C-DBA1CCACBEFC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6858000" cy="990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работающий персонал должен пройти подготовку и обучение для выполнения мероприятий, включающих использование предохранительного оборудования для защиты от падения;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Приставные лестницы, стремянки должны быть исправны, проверены, иметь бирку с номером, принадлежностью подразделения и датой испытания. Внизу лестницы имеются резиновые (или другие) упоры;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приставных лестниц и стремянок исключите всякую возможность сдвига и опрокидывания их при работе. На нижних концах приставных лестниц и стремянок должны быть оковки с острыми наконечниками для установки на земле. При использовании лестниц и стремянок на гладких опорных поверхностях (паркет, металл, плитка, бетон) на нижних концах должны быть надеты башмаки из резины или другого нескользкого материала;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Привязи и стропа должны быть испытаны, иметь бирку с номером и датой испытания, способны выдержать нагрузку не менее 400 кгс.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975" algn="just" defTabSz="457200">
              <a:lnSpc>
                <a:spcPct val="100000"/>
              </a:lnSpc>
              <a:spcBef>
                <a:spcPts val="0"/>
              </a:spcBef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975" defTabSz="457200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Электрооборудование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975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меры предосторожности при работе с электрооборудованием.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Персонал, работающий с электрооборудованием, обязан иметь требуемую квалификацию и допуск на выполнение работ;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проведением обслуживания или ремонта оборудования его необходимо отключить от сети и предпринять меры по не санкционированному повторному включению;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работа на оборудовании при отключенных или неисправных устройствах защиты или сигнализации, снятых или неисправных защитных ограждениях. Не снимайте ограждения с работающего оборудования;</a:t>
            </a:r>
          </a:p>
          <a:p>
            <a:pPr algn="just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5794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947F197-D5B8-42DB-B066-ED0FF33658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>
              <a:buFont typeface="Wingdings" panose="05000000000000000000" pitchFamily="2" charset="2"/>
              <a:buChar char="Ø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>
              <a:buFont typeface="Wingdings" panose="05000000000000000000" pitchFamily="2" charset="2"/>
              <a:buChar char="Ø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работайте на оборудовании, не проводите его ремонт, обслуживание или наладку без соответствующего обучения и допуска к выполнению этих работ;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снимайте установленный другим лицом замок/бирку/плакат блокировку.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пользоваться не исправным электрооборудованием (нарушена изоляция провода/кабеля, разбит корпус и т.д.);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проверяйте безопасность работ перед включением любого оборудования;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неисправности электрооборудования сообщите об этом диспетчеру или непосредственному начальнику.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работой убедитесь в наличии заземления электрооборудования;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работу электрооборудования на холостом ходу.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Подъем и перемещение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грузоподъемными механизмами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исправность грузоподъемного механизма, крана;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вес поднимаемого/перемещаемого груза;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грузозахватные приспособления, стропа в соответствии весу, размера и характера груза. Не забудьте учесть и длину стропа, для того, чтобы угол между ветвями стропа составляла не более 90 °;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состояние грузозахватных приспособлений, стропов на исправность, наличие бирки;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застропите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обвяжите груз в соответствии схем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(или) технологических карт;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до начала работ знаковую сигнализацию между стропальщиком и крановщиком, машинистом грузоподъемного оборудования;</a:t>
            </a: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3332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225A5FB-F032-4800-8F57-619367548C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47819" cy="990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just">
              <a:buFont typeface="Wingdings" panose="05000000000000000000" pitchFamily="2" charset="2"/>
              <a:buChar char="Ø"/>
            </a:pP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поднимите груз на 200-300 мм., тем самым убедитесь в правильности </a:t>
            </a:r>
            <a:r>
              <a:rPr lang="ru-RU" sz="2400" kern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строповки</a:t>
            </a: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исправности тормоза грузоподъемного механизма;</a:t>
            </a: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Отойдите на безопасное расстояние с учетом размеров рабочих органов грузоподъемного механизма и используемых приспособлений;</a:t>
            </a: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Площадка, где производится разгрузка грузов, заранее должна быть подготовлена;</a:t>
            </a: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уверены в безопасности выполняемых работ или не можете определить вес/массу груза, не знаете, как </a:t>
            </a:r>
            <a:r>
              <a:rPr lang="ru-RU" sz="2400" kern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застропить</a:t>
            </a: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груз обратитесь лицу ответственному за безопасное производство работ;</a:t>
            </a: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 подготовьте рабочие места, площадки и участок, где предполагается производство грузоподъемных работ;</a:t>
            </a: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стойте на грузе или под ним при подъеме или перемещении груза;</a:t>
            </a:r>
          </a:p>
          <a:p>
            <a:pPr lvl="0" indent="1762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старайтесь находиться позади перемещаемого груза.</a:t>
            </a:r>
          </a:p>
          <a:p>
            <a:endParaRPr lang="en-US" sz="15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6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AD9F2E1-9B85-4A42-9C26-8B34449DC146}"/>
              </a:ext>
            </a:extLst>
          </p:cNvPr>
          <p:cNvSpPr txBox="1">
            <a:spLocks/>
          </p:cNvSpPr>
          <p:nvPr/>
        </p:nvSpPr>
        <p:spPr>
          <a:xfrm>
            <a:off x="-2042" y="-4362"/>
            <a:ext cx="6860042" cy="9910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778125" algn="l"/>
                <a:tab pos="287337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в области промышленной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охраны труда АО «Алмазы Анабара»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  <a:tabLst>
                <a:tab pos="287337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Стратегической целью Общества является исключение несчастных случаев и аварийных ситуаций на всех производственных объектах общества..</a:t>
            </a: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  <a:tabLst>
                <a:tab pos="287337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этой цели и выполнения обязательств Общества каждый сотрудник Общества должен руководствоваться следующими принципами:</a:t>
            </a:r>
          </a:p>
          <a:p>
            <a:pPr marL="171450" lvl="0" indent="-1714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87337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Приоритетность безопасности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любая производственная задача должна рассматриваться с точки зрения обеспечения безопасности ее выполнения. Если вопросы обеспечения безопасности вступают в конфликт с производственными задачами, производственные задачи должны быть пересмотрены или отменены.</a:t>
            </a:r>
          </a:p>
          <a:p>
            <a:pPr marL="171450" lvl="0" indent="-1714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87337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руководителей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организацию и обеспечение безопасного выполнения работ несут ответственность руководители Общества. Каждый работник отвечает за личную безопасность.</a:t>
            </a:r>
          </a:p>
          <a:p>
            <a:pPr marL="171450" lvl="0" indent="-1714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87337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травм и аварий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мы относимся к любой травме и аварии как к чрезвычайной ситуации в Обществе, показывающей проблемы в системах управления и организации безопасного выполнения работ.</a:t>
            </a:r>
          </a:p>
          <a:p>
            <a:pPr marL="171450" lvl="0" indent="-1714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87337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честность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обман и сокрытие информации, имеющей отношение к вопросам обеспечения охраны труда и промышленной безопасности являются недопустимыми в Обществе и рассматриваются как грубое нарушение.</a:t>
            </a:r>
          </a:p>
          <a:p>
            <a:pPr marL="171450" lvl="0" indent="-17145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87337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каждый руководитель и работник должны быть вовлечены в решение проблем промышленной безопасности и охраны труда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918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BE4D11-9C8D-4AFA-9C33-00C657701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012"/>
            <a:ext cx="6865141" cy="41729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34B2EE-2287-4413-AF15-082046577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" y="4953000"/>
            <a:ext cx="6854729" cy="42472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C94C2B-FF65-470E-A631-0A2B1BE33618}"/>
              </a:ext>
            </a:extLst>
          </p:cNvPr>
          <p:cNvSpPr/>
          <p:nvPr/>
        </p:nvSpPr>
        <p:spPr>
          <a:xfrm>
            <a:off x="390525" y="9172248"/>
            <a:ext cx="6464203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i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В конце концов цели просты: безопасность и защищённость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716D3B-9B64-49A4-8CC1-12AB0DC35CB4}"/>
              </a:ext>
            </a:extLst>
          </p:cNvPr>
          <p:cNvSpPr/>
          <p:nvPr/>
        </p:nvSpPr>
        <p:spPr>
          <a:xfrm>
            <a:off x="1" y="-1"/>
            <a:ext cx="686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Соблюдение требований безопасности делает первую помощь неактуальной</a:t>
            </a:r>
          </a:p>
        </p:txBody>
      </p:sp>
    </p:spTree>
    <p:extLst>
      <p:ext uri="{BB962C8B-B14F-4D97-AF65-F5344CB8AC3E}">
        <p14:creationId xmlns:p14="http://schemas.microsoft.com/office/powerpoint/2010/main" val="137009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7A03C47-0268-4EBD-80FB-EF050426DE26}"/>
              </a:ext>
            </a:extLst>
          </p:cNvPr>
          <p:cNvSpPr txBox="1">
            <a:spLocks/>
          </p:cNvSpPr>
          <p:nvPr/>
        </p:nvSpPr>
        <p:spPr>
          <a:xfrm>
            <a:off x="0" y="-4362"/>
            <a:ext cx="6847819" cy="9910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безопасности АО «Алмазы Анабара» (далее – Общество) разработаны в целях сохранения жизни, здоровья и работоспособности работников в процессе трудовой деятельности. Данные правила являются основами для безопасного выполнения работ и безопасного пребывания на объектах Общества. Каждый, должен понимать к каким последствиям может привести не правильно принятые решения или пренебрежение правилами. Для этого недостаточно только выучить требования безопасности и исполнять их на работе, но и нужно постараться сделать эти обязанности привычками и пользоваться в повседневной жизни. Так как опасности присутствуют не только на производстве, но и подстерегают нас в быту. Поэтому Вы должны выработать в себе «культуру безопасности», быть примером для других работников и своих близких. Только общими усилиями мы сможем работать и жить безопасно.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требованиями стандартом безопасности является обязательным при трудоустройстве в АО «Алмазы Анабара».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безопасности АО «Алмазы Анабара» обязателен для соблюдения всеми работниками, подрядчиками, поставщиками услуг и посетителями предприятий АО «Алмазы Анабара» в течение всего периода работы.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соблюдение Стандарта безопасности АО «Алмазы Анабара» невозможно, не приступайте к работе или прекратите ее выполнение и немедленно сообщите своему руководителю.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вахтовым поселком понимается комплекс жилых, культурно-бытовых, санитарных и хозяйственных зданий сооружений, предназначенных для обеспечения жизнедеятельности работников, работающих вахтовым методом, в период их отдыха на вахте, а также обслуживания строительной и спецтехники, автотранспорта, хранения запасов товарно-материальных ценностей.</a:t>
            </a:r>
            <a:endParaRPr lang="ru-RU" sz="36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20299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6174D91-B49A-45A1-BD1B-F32581CE2961}"/>
              </a:ext>
            </a:extLst>
          </p:cNvPr>
          <p:cNvSpPr txBox="1">
            <a:spLocks/>
          </p:cNvSpPr>
          <p:nvPr/>
        </p:nvSpPr>
        <p:spPr>
          <a:xfrm>
            <a:off x="-2042" y="0"/>
            <a:ext cx="6860042" cy="990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принципы безопасности </a:t>
            </a:r>
          </a:p>
          <a:p>
            <a:pPr indent="188913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и соблюдайте требования безопасности, предъявляемые для безопасного выполнения работ;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приступайте к работе, остановите работу при наличии рисков получения травм, нарушениях, отклонениях от технологического процесса;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проходите мимо нарушений, устраняйте нарушения в пределах своей компетенции или сообщайте о них своему непосредственному руководителю, тем самым Вы сможете сохранить не только свое здоровье или жизнь, но и своих коллег и друзей, которые в силу своего малого опыта не смогут определить риски;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самообразованием, повышайте свой уровень знаний;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 везде оценивайте риски, старайтесь определить степень опасности;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 и не отвлекайтесь на посторонние дела,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думайте о последствиях принятых решений;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Ведите себя корректно и достойно, соблюдайте общепринятые правила поведения, уважайте достоинство и личные права каждого работника;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близких, т.к. от неправильно принятых Вами решений и действий не только Вы можете пострадать, но и Ваши близкие.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63118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B6E5E37-3832-4325-81C8-E9286BABB35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9905999"/>
          </a:xfrm>
          <a:prstGeom prst="rect">
            <a:avLst/>
          </a:prstGeom>
        </p:spPr>
        <p:txBody>
          <a:bodyPr vert="horz" lIns="91440" tIns="45720" rIns="91440" bIns="45720" numCol="1" spcCol="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Основы производственной безопасности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Приступайте к выполнению любых видов работ только после проведения оценки рисков и снижения их до допустимого уровня;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работ ознакомьтесь с мерами безопасности, изложенными в инструкциях, технологических картах и другой документации по профессии и (или) виду работы;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ознакомьтесь под роспись со сменным наряд-заданием;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задач, условий труда и места производства работ в течении смены всегда получайте повторное письменное наряд-задание;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выполняйте только ту работу, которая выдана наряд-заданием;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используйте исправные средства индивидуальной защиты по назначению;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 работе только исправные соответствующие требованиям безопасности оборудование и инструмент;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опасности немедленно прекратите работу;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 бригаде, контролируйте правильность действий друг друга, работайте сообща;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находитесь в зоне действия работающего оборудования;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Сообщайте руководителю о любых нарушениях, отклонениях от технологических процессов, рисках, происшествиях, травмах или потенциально опасных ситуациях;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алкоголь и работа вещи не совместимые. Нахождение в состоянии алкогольного, наркотического, токсического опьянения во время работы и в период междусменного отдыха на объектах и территориях Общества запрещается;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работ, вы должны иметь необходимую квалификацию и навык, в отдельных случаях специальные допуски, должны быть обучены и знать необходимые требования для их безопасного выполнения;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приступайте к работе в болезненном состоянии, не скрывайте болезни, чтобы не усугублять её и не подвергать себя опасности;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приступайте к работе, если непонятно, как выполнить ее безопасно, и если не обеспечены требования безопасности труда;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63731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D25A2-8209-496D-8D0C-1553295368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применяйте открытый огонь, не курите в не предназначенных для этого местах;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рабочего времени, для предотвращения возможной травмы запрещается ношение ювелирных украшений, наручных часов и бижутерии;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Руководствуйтесь знаками безопасности, установленными на территориях Общества, не игнорируйте их;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позволяйте Вашим действиям создавать риски для других.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2563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Междусменный «правильный» отдых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Междусменный отдых предоставляется в целях восстановления организма работника для выполнения трудовых обязанностей в следующей смене.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распределяйте свое время отдыха;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выделять достаточное количество времени для сна, чтобы быть готовым и бодрым для следующей смены;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посещайте производственные объекты, участки, цеха;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занимайтесь спортом на технологических дорогах, кроме отведенных для этого мест/маршрутов;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имуществом Общества по своему усмотрению, кроме тех которые предназначены для досуга и отдыха;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покидайте территории участков, баз, поселков;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Передвигайтесь внутри территории по организованным пешеходным дорожкам и маршрутам;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только теми видами активного отдыха, которые разрешены;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нарушайте период тишины, установленной правилами внутреннего трудового распорядка, помните о других коллегах, которые отдыхают.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24607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0BBCF0B-BCAC-40FC-838D-F2B61D973E57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6858000" cy="990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Горные работы</a:t>
            </a:r>
          </a:p>
          <a:p>
            <a:pPr indent="188913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находитесь в опасной зоне работающих механизмов, в пределах призмы возможного обрушения на уступах и в непосредственной близости от нижней бровки откоса уступа;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работайте на уступах в зоне нависающих козырьков, глыб, крупных валунов, а также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нависей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снега и льда. В случае невозможности произвести ликвидацию заколов или оборку борта все работы в опасной зоне должны быть остановлены, люди выведены, а опасный участок должен быть огражден и установлены предупредительные знаки;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выдерживайте безопасную высоту и угол рабочего забоя;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закрывайте крышками, щитами или ограждайте любые колодцы, шурфы и другие выемки на территории Вашего участка/подразделения/ прииска. В темное время суток эти ограждения должны быть обозначены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элементами;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и не переносите взрывчатые вещества без соответствующего разрешения;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бурите шпуры с незабитыми «пробками» в «стаканы»;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обязательную эвакуацию персонала из зоны взрыва перед началом проведения взрывных работ; 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взорванный материал на наличие несработавших зарядов перед отгрузкой/выемкой горной массы.</a:t>
            </a:r>
          </a:p>
          <a:p>
            <a:pPr lvl="0" indent="188913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ведения горных работ нахождение посторонних лиц запрещено. </a:t>
            </a:r>
          </a:p>
        </p:txBody>
      </p:sp>
    </p:spTree>
    <p:extLst>
      <p:ext uri="{BB962C8B-B14F-4D97-AF65-F5344CB8AC3E}">
        <p14:creationId xmlns:p14="http://schemas.microsoft.com/office/powerpoint/2010/main" val="106506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911E81EC-096F-46FB-A01D-30C06E4434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Работа с самоходной техникой и транспортными средствами</a:t>
            </a:r>
          </a:p>
          <a:p>
            <a:pPr indent="180975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Эксплуатирующий персонал: 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транспортное средство, самоходная техника являются объектами повышенной опасности, и управление им требует строгого выполнения, и соблюдения всех мер безопасности;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начинайте движение, если не пристегнулись ремнем безопасности, не убедились в том, что все пассажиры используют ремни безопасности;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садитесь за управлением техникой, если не прошли необходимую подготовку, не имеете водительского удостоверения соответствующей категории; не прошли медицинский осмотр, не допущены к управлению транспортными средствами;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садитесь за управлением техникой в состоянии опьянения;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садитесь за управлением техникой, если находитесь под действием сильнодействующих медицинских препаратов или утомлены;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тщательное обследование техники перед началом работы и убедитесь в его безопасной эксплуатации;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ПДД, установленные скоростные ограничения и дистанцию;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необходимые меры для ограничения доступа к управлению техникой посторонним и/или не имеющим соответствующего допуска лицам;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учитывайте изменяющиеся погодные условия и особенности местности;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 в том, что все грузы закреплены, а их вес не превышает установленную производителем грузоподъемность техники;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для перевозки людей и грузов средства и оборудование, не предназначенные для этих целей;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перевозите на транспортных средствах пассажиров с превышением допустимой численности;</a:t>
            </a:r>
            <a:endParaRPr lang="en-US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53476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A00160A-2D4D-4333-8AD9-4DD85A3A2E74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6858000" cy="990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5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7800" algn="just"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перегружайте транспортное средство или оборудование;</a:t>
            </a:r>
            <a:endParaRPr lang="en-US" sz="32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покидайте транспортное средство, технику до его полной остановки и привидения рабочих органов в исходное положение, фиксации стояночного тормоза;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остановки техники и при его оставлении, обязательно примите меры от самопроизвольного движения техники;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каждым маневром и началом движения убедитесь в безопасности его выполнения, отсутствии людей в опасной или слепой зонах;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при управлении техники, не отвлекайтесь на посторонние дела;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мобильными телефонами во время управления транспортным средством; 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подъеме и спуске с техники иметь 3 точки опоры;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проводите ремонт при поднятом кузове и (или) кабины не застопорив его от самопроизвольного падения.</a:t>
            </a:r>
          </a:p>
          <a:p>
            <a:pPr lvl="0" indent="180975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32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Пассажиры: 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Пристегивайтесь ремнями безопасности;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отвлекайте водителя (машиниста) техники во время движения;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подъеме и спуске с техники иметь 3 точки опоры</a:t>
            </a:r>
          </a:p>
          <a:p>
            <a:pPr lvl="0" indent="180975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32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Пешеходы: 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препятствуйте движению транспорта;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выходите на технологические дороги;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приближении к самоходному средству сообщите водителю о своем присутствии и не приближайтесь к машине без его разрешения;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всегда быть в зоне видимости водителя (машиниста).</a:t>
            </a:r>
          </a:p>
          <a:p>
            <a:endParaRPr lang="en-US" sz="15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3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9C1BF78-3D86-4376-90E1-328A1D1872A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990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Работы на высоте</a:t>
            </a:r>
          </a:p>
          <a:p>
            <a:pPr indent="182563"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работам на высоте относятся работы, при которых существуют риски, связанные с возможным падением работника с высоты 1,8 м и более в зависимости от условий производства все работы на высоте делятся на:</a:t>
            </a: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работы на высоте с применением средств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подмащивания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леса, подмости, вышки, люльки, лестницы и другие средства </a:t>
            </a:r>
            <a:r>
              <a:rPr lang="ru-RU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подмащивания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работы, выполняемые на площадках с защитными ограждениями высотой 1,1 м и более;</a:t>
            </a:r>
          </a:p>
          <a:p>
            <a:pPr lvl="0" indent="182563" algn="just" defTabSz="457200">
              <a:lnSpc>
                <a:spcPct val="100000"/>
              </a:lnSpc>
              <a:spcBef>
                <a:spcPts val="0"/>
              </a:spcBef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работы без применения средств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подмащивания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выполняемые на высоте 5 м и более, а также работы, выполняемые на расстоянии менее 2 м от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неогражденных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перепадов по высоте более 5 м на площадках при отсутствии защитных ограждений либо при высоте защитных ограждений, составляющей менее 1,1 м.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работы на высоте по возможности должны быть исключены. При невозможности исключения работ на высоте, такие работы должны выполняться с использованием инвентарных лесов, подмостей, устройств и средств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подмащивания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применение подъемников (вышек), строительных фасадных подъемников, подвесных лесов, люлек, машин или механизмов, а также средств коллективной и индивидуальной защиты;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высоте должны вестись с обязательным применением страховочных привязей с полной обвязкой и с надежным креплением;</a:t>
            </a:r>
          </a:p>
          <a:p>
            <a:pPr lvl="0" indent="1778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высоте без применения средств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подмащивания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быть оформлены наряд - допусками на работы повышенной опасности, разработаны и выполнены специальные меры безопасности;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908661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2448</Words>
  <Application>Microsoft Office PowerPoint</Application>
  <PresentationFormat>Лист A4 (210x297 мм)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Кылыяров Иван Дмитриевич</dc:creator>
  <cp:lastModifiedBy>Соловьев Борис Борисович</cp:lastModifiedBy>
  <cp:revision>52</cp:revision>
  <cp:lastPrinted>2023-12-19T01:18:12Z</cp:lastPrinted>
  <dcterms:created xsi:type="dcterms:W3CDTF">2021-02-09T01:11:36Z</dcterms:created>
  <dcterms:modified xsi:type="dcterms:W3CDTF">2024-07-09T06:29:51Z</dcterms:modified>
</cp:coreProperties>
</file>